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sldIdLst>
    <p:sldId id="288" r:id="rId2"/>
    <p:sldId id="2147472332" r:id="rId3"/>
    <p:sldId id="2147472329" r:id="rId4"/>
    <p:sldId id="2147472333" r:id="rId5"/>
    <p:sldId id="2147472334" r:id="rId6"/>
    <p:sldId id="2147472335" r:id="rId7"/>
    <p:sldId id="21474723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1CD713-997F-FE86-63CB-AA08A752BB6B}" name="Adebayo, Frances" initials="AF" userId="S::fradebayo@deloitte.com::1a33a6fe-a691-4138-9d46-f7856be93c60" providerId="AD"/>
  <p188:author id="{CB79C249-4E09-59F4-E4DE-CBA390EFA177}" name="Michael Drager" initials="MD" userId="S::midrager@deloitte.com::07c5c425-be94-4d8d-a9fe-60c3ddd0db47" providerId="AD"/>
  <p188:author id="{7A518C62-6CAC-F59C-1A3D-9681DA5382C9}" name="Caplan, Evan" initials="CE" userId="S::ecaplan@deloitte.com::380d05f8-3b3c-4755-980f-1372bd0c5786" providerId="AD"/>
  <p188:author id="{740E70A2-4973-C96A-A49D-595A8442948B}" name="Tunde Gbajumo" initials="TG" userId="S::tgbajumo@powerafrica-npsp.org::c10ed06a-41ca-460a-978a-d2200b18d3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C616-8EDE-4726-B84F-478B2326DD8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57897-C9CF-4062-BC82-B081DB3E6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4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526D-24C5-CDD1-1A9D-7D67DA5CA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60762-C548-B70B-0A84-1C62113FA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FE6C-3946-F791-D2B2-756BC1FF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49FE8-98E6-C627-3E88-CE2CA5B5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E3B5-F1AB-DB18-9361-D69DB2EA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5E7C-F9DC-23F0-057D-94461A61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DED36-7230-A165-D216-64B002C9A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50AB-4A81-A0FF-991D-B2F3EA03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F79D-7A18-8DAC-5CAE-FF93E7AB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79D4-30B6-85F7-5F9D-6E06B89E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3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0A9DF-6A54-A19F-CF09-0E8203ED0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77B98-0B27-31A8-192E-D60D28B9E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CC7D-4DA4-9304-AA96-DA069F37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74108-211E-E74F-EA9D-CBE95E20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DAE03-3FC1-A721-9896-06D6A171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2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98BC-1C71-C65F-639D-6D660223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C9DC-2A26-DBBC-4D8A-F70F6F8E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E7C3-7173-EA34-E0BB-4BF36A60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FF97D-5AEC-5B8F-929B-DFD48BE4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C83AE-87BD-E562-C96E-F84CEA71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AD9D-6EC1-163C-F65F-DFD230D6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3207-56C8-4A90-2210-99F28504D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E1BA2-86EA-1A06-DFD3-4C8CB7C2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D333-7CC3-FF1C-2233-9F2D0CF5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20E0D-83F7-7C8E-8139-126E7828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7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9BCE-7133-447B-303E-D6A5367A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BED4-1F1C-9712-0070-AC0162F0F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AEAD2-011D-3049-537A-E834741B9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9EC36-1AB0-FF88-5122-DCA38B99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B6A1C-7FB7-27A3-EEC2-B74BDB11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291B-C0D7-4E78-F0B3-FBEE2B2C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EDEF-170A-C261-F65A-D0DDC152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96D3D-F1A8-BBC6-4A94-BE1B806F6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9C21A-0896-F8B9-9DEA-A65CEFBFC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E7982-0184-8C23-1153-2002DD1E8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B7E51-1CCC-F564-646B-98D3F27B0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98827-838A-C9EB-5CC4-BB64DC05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6AD40-48EE-20BF-A4F1-8703D33C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405F1-CB23-2CEC-8145-2D07676B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9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2197-5054-17A6-6989-67FDD03E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5E6E6-14A8-FC69-6B6C-74727399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91C6E-7054-F8DB-1D01-C9CCDC85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EDC8-7185-F30B-88F3-45883A17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3429F-E992-B92A-2C7E-546E0747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5015F-6D62-1437-72E7-1D96419F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DFE04-815A-C85A-8E07-067FB5EA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DA7B-E3BC-5301-F42F-45656AF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116D-ECC5-A08B-98CC-76F56DDD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913F5-3EA0-013C-037F-361D38ADE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956F5-B2EA-6D9F-8AEA-C5215EEA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23BE4-B9A6-4A90-06C1-F1C710D8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B498-8D8E-6306-5063-C8C26D22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2F32-92D9-F2DF-AFA2-B828B433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5D582-5253-74E5-2D7D-3FBE91CA6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B8F25-AAD8-D5EE-2695-4BF567401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F7F15-B662-BC02-C162-3968D5C9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B929-48F3-47F0-9726-5D48CE37A0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C5D0D-96A3-7165-701E-783C5FF8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13359-34D6-A749-7EE5-995F1ACC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4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3D7F1-0C72-9679-4A5E-D58D4C67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E3D22-74DB-E9BE-96CD-2BDD9003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584-D46E-6FD5-2113-4D3AF1FD2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404B4E-9050-49D1-B3A1-A19090FA16AF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D5336-7559-008C-868D-B0C9C3E8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C6D8-BE3C-EED4-0CCD-8EF041CA2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969D8-E560-40B9-AC0B-682A4FDF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9403" y="4700270"/>
            <a:ext cx="6292850" cy="2157730"/>
          </a:xfrm>
          <a:custGeom>
            <a:avLst/>
            <a:gdLst/>
            <a:ahLst/>
            <a:cxnLst/>
            <a:rect l="l" t="t" r="r" b="b"/>
            <a:pathLst>
              <a:path w="6292850" h="2157729">
                <a:moveTo>
                  <a:pt x="0" y="2157729"/>
                </a:moveTo>
                <a:lnTo>
                  <a:pt x="6292596" y="2157729"/>
                </a:lnTo>
                <a:lnTo>
                  <a:pt x="6292596" y="0"/>
                </a:lnTo>
                <a:lnTo>
                  <a:pt x="0" y="0"/>
                </a:lnTo>
                <a:lnTo>
                  <a:pt x="0" y="2157729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9403" y="3615690"/>
            <a:ext cx="4488180" cy="779780"/>
          </a:xfrm>
          <a:custGeom>
            <a:avLst/>
            <a:gdLst/>
            <a:ahLst/>
            <a:cxnLst/>
            <a:rect l="l" t="t" r="r" b="b"/>
            <a:pathLst>
              <a:path w="4488180" h="779779">
                <a:moveTo>
                  <a:pt x="0" y="779780"/>
                </a:moveTo>
                <a:lnTo>
                  <a:pt x="4488180" y="779780"/>
                </a:lnTo>
                <a:lnTo>
                  <a:pt x="4488180" y="0"/>
                </a:lnTo>
                <a:lnTo>
                  <a:pt x="0" y="0"/>
                </a:lnTo>
                <a:lnTo>
                  <a:pt x="0" y="77978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0192" y="3615690"/>
            <a:ext cx="1511935" cy="779780"/>
          </a:xfrm>
          <a:custGeom>
            <a:avLst/>
            <a:gdLst/>
            <a:ahLst/>
            <a:cxnLst/>
            <a:rect l="l" t="t" r="r" b="b"/>
            <a:pathLst>
              <a:path w="1511934" h="779779">
                <a:moveTo>
                  <a:pt x="0" y="779780"/>
                </a:moveTo>
                <a:lnTo>
                  <a:pt x="1511808" y="779780"/>
                </a:lnTo>
                <a:lnTo>
                  <a:pt x="1511808" y="0"/>
                </a:lnTo>
                <a:lnTo>
                  <a:pt x="0" y="0"/>
                </a:lnTo>
                <a:lnTo>
                  <a:pt x="0" y="77978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9403" y="2764535"/>
            <a:ext cx="3244850" cy="545465"/>
          </a:xfrm>
          <a:custGeom>
            <a:avLst/>
            <a:gdLst/>
            <a:ahLst/>
            <a:cxnLst/>
            <a:rect l="l" t="t" r="r" b="b"/>
            <a:pathLst>
              <a:path w="3244850" h="545464">
                <a:moveTo>
                  <a:pt x="0" y="545083"/>
                </a:moveTo>
                <a:lnTo>
                  <a:pt x="3244596" y="545083"/>
                </a:lnTo>
                <a:lnTo>
                  <a:pt x="3244596" y="0"/>
                </a:lnTo>
                <a:lnTo>
                  <a:pt x="0" y="0"/>
                </a:lnTo>
                <a:lnTo>
                  <a:pt x="0" y="545083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9403" y="0"/>
            <a:ext cx="3244850" cy="2499360"/>
          </a:xfrm>
          <a:custGeom>
            <a:avLst/>
            <a:gdLst/>
            <a:ahLst/>
            <a:cxnLst/>
            <a:rect l="l" t="t" r="r" b="b"/>
            <a:pathLst>
              <a:path w="3244850" h="2499360">
                <a:moveTo>
                  <a:pt x="0" y="2499360"/>
                </a:moveTo>
                <a:lnTo>
                  <a:pt x="3244596" y="2499360"/>
                </a:lnTo>
                <a:lnTo>
                  <a:pt x="3244596" y="0"/>
                </a:lnTo>
                <a:lnTo>
                  <a:pt x="0" y="0"/>
                </a:lnTo>
                <a:lnTo>
                  <a:pt x="0" y="249936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9943" y="0"/>
            <a:ext cx="2742565" cy="3309620"/>
          </a:xfrm>
          <a:custGeom>
            <a:avLst/>
            <a:gdLst/>
            <a:ahLst/>
            <a:cxnLst/>
            <a:rect l="l" t="t" r="r" b="b"/>
            <a:pathLst>
              <a:path w="2742565" h="3309620">
                <a:moveTo>
                  <a:pt x="0" y="3309620"/>
                </a:moveTo>
                <a:lnTo>
                  <a:pt x="2742056" y="3309620"/>
                </a:lnTo>
                <a:lnTo>
                  <a:pt x="2742056" y="0"/>
                </a:lnTo>
                <a:lnTo>
                  <a:pt x="0" y="0"/>
                </a:lnTo>
                <a:lnTo>
                  <a:pt x="0" y="330962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0" y="4821935"/>
            <a:ext cx="306070" cy="2036445"/>
          </a:xfrm>
          <a:custGeom>
            <a:avLst/>
            <a:gdLst/>
            <a:ahLst/>
            <a:cxnLst/>
            <a:rect l="l" t="t" r="r" b="b"/>
            <a:pathLst>
              <a:path w="306070" h="2036445">
                <a:moveTo>
                  <a:pt x="0" y="2036064"/>
                </a:moveTo>
                <a:lnTo>
                  <a:pt x="305943" y="2036064"/>
                </a:lnTo>
                <a:lnTo>
                  <a:pt x="305943" y="0"/>
                </a:lnTo>
                <a:lnTo>
                  <a:pt x="0" y="0"/>
                </a:lnTo>
                <a:lnTo>
                  <a:pt x="0" y="2036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9403" y="4395470"/>
            <a:ext cx="4488180" cy="304800"/>
          </a:xfrm>
          <a:custGeom>
            <a:avLst/>
            <a:gdLst/>
            <a:ahLst/>
            <a:cxnLst/>
            <a:rect l="l" t="t" r="r" b="b"/>
            <a:pathLst>
              <a:path w="4488180" h="304800">
                <a:moveTo>
                  <a:pt x="0" y="304799"/>
                </a:moveTo>
                <a:lnTo>
                  <a:pt x="4488180" y="304799"/>
                </a:lnTo>
                <a:lnTo>
                  <a:pt x="448818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80192" y="4395470"/>
            <a:ext cx="1511935" cy="304800"/>
          </a:xfrm>
          <a:custGeom>
            <a:avLst/>
            <a:gdLst/>
            <a:ahLst/>
            <a:cxnLst/>
            <a:rect l="l" t="t" r="r" b="b"/>
            <a:pathLst>
              <a:path w="1511934" h="304800">
                <a:moveTo>
                  <a:pt x="0" y="304799"/>
                </a:moveTo>
                <a:lnTo>
                  <a:pt x="1511808" y="304799"/>
                </a:lnTo>
                <a:lnTo>
                  <a:pt x="1511808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9404" y="3309619"/>
            <a:ext cx="4488180" cy="1085850"/>
          </a:xfrm>
          <a:custGeom>
            <a:avLst/>
            <a:gdLst/>
            <a:ahLst/>
            <a:cxnLst/>
            <a:rect l="l" t="t" r="r" b="b"/>
            <a:pathLst>
              <a:path w="4488180" h="1085850">
                <a:moveTo>
                  <a:pt x="4488180" y="0"/>
                </a:moveTo>
                <a:lnTo>
                  <a:pt x="0" y="0"/>
                </a:lnTo>
                <a:lnTo>
                  <a:pt x="0" y="306070"/>
                </a:lnTo>
                <a:lnTo>
                  <a:pt x="3244596" y="306070"/>
                </a:lnTo>
                <a:lnTo>
                  <a:pt x="3244596" y="1085850"/>
                </a:lnTo>
                <a:lnTo>
                  <a:pt x="3550539" y="1085850"/>
                </a:lnTo>
                <a:lnTo>
                  <a:pt x="3550539" y="306070"/>
                </a:lnTo>
                <a:lnTo>
                  <a:pt x="4488180" y="306070"/>
                </a:lnTo>
                <a:lnTo>
                  <a:pt x="4488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80192" y="3309620"/>
            <a:ext cx="1511935" cy="306070"/>
          </a:xfrm>
          <a:custGeom>
            <a:avLst/>
            <a:gdLst/>
            <a:ahLst/>
            <a:cxnLst/>
            <a:rect l="l" t="t" r="r" b="b"/>
            <a:pathLst>
              <a:path w="1511934" h="306070">
                <a:moveTo>
                  <a:pt x="0" y="306070"/>
                </a:moveTo>
                <a:lnTo>
                  <a:pt x="1511808" y="306070"/>
                </a:lnTo>
                <a:lnTo>
                  <a:pt x="1511808" y="0"/>
                </a:lnTo>
                <a:lnTo>
                  <a:pt x="0" y="0"/>
                </a:lnTo>
                <a:lnTo>
                  <a:pt x="0" y="306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9130792" cy="6858000"/>
            <a:chOff x="0" y="0"/>
            <a:chExt cx="9130792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474" y="5550903"/>
              <a:ext cx="1196634" cy="9118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36152" y="0"/>
              <a:ext cx="294640" cy="6845934"/>
            </a:xfrm>
            <a:custGeom>
              <a:avLst/>
              <a:gdLst/>
              <a:ahLst/>
              <a:cxnLst/>
              <a:rect l="l" t="t" r="r" b="b"/>
              <a:pathLst>
                <a:path w="294640" h="6845934">
                  <a:moveTo>
                    <a:pt x="294132" y="4821936"/>
                  </a:moveTo>
                  <a:lnTo>
                    <a:pt x="0" y="4821936"/>
                  </a:lnTo>
                  <a:lnTo>
                    <a:pt x="0" y="6845808"/>
                  </a:lnTo>
                  <a:lnTo>
                    <a:pt x="294132" y="6845808"/>
                  </a:lnTo>
                  <a:lnTo>
                    <a:pt x="294132" y="4821936"/>
                  </a:lnTo>
                  <a:close/>
                </a:path>
                <a:path w="294640" h="6845934">
                  <a:moveTo>
                    <a:pt x="294132" y="2764536"/>
                  </a:moveTo>
                  <a:lnTo>
                    <a:pt x="0" y="2764536"/>
                  </a:lnTo>
                  <a:lnTo>
                    <a:pt x="0" y="4556760"/>
                  </a:lnTo>
                  <a:lnTo>
                    <a:pt x="294132" y="4556760"/>
                  </a:lnTo>
                  <a:lnTo>
                    <a:pt x="294132" y="2764536"/>
                  </a:lnTo>
                  <a:close/>
                </a:path>
                <a:path w="294640" h="6845934">
                  <a:moveTo>
                    <a:pt x="294132" y="0"/>
                  </a:moveTo>
                  <a:lnTo>
                    <a:pt x="0" y="0"/>
                  </a:lnTo>
                  <a:lnTo>
                    <a:pt x="0" y="2499360"/>
                  </a:lnTo>
                  <a:lnTo>
                    <a:pt x="294132" y="2499360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F1F1F1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5899785" cy="6858000"/>
            </a:xfrm>
            <a:custGeom>
              <a:avLst/>
              <a:gdLst/>
              <a:ahLst/>
              <a:cxnLst/>
              <a:rect l="l" t="t" r="r" b="b"/>
              <a:pathLst>
                <a:path w="5899785" h="6858000">
                  <a:moveTo>
                    <a:pt x="5899404" y="6857996"/>
                  </a:moveTo>
                  <a:lnTo>
                    <a:pt x="5899404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5899404" y="6857996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3115" y="3614800"/>
            <a:ext cx="514341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base"/>
            <a:endParaRPr lang="en-GB" sz="2000" b="1" dirty="0">
              <a:latin typeface="Footlight MT Light" pitchFamily="18" charset="0"/>
            </a:endParaRPr>
          </a:p>
          <a:p>
            <a:pPr algn="ctr" fontAlgn="base"/>
            <a:r>
              <a:rPr lang="en-GB" sz="2000" b="1" dirty="0">
                <a:latin typeface="Footlight MT Light" pitchFamily="18" charset="0"/>
              </a:rPr>
              <a:t>DR. JOBSON OSEODION EWALEFOH</a:t>
            </a:r>
          </a:p>
          <a:p>
            <a:pPr algn="ctr" fontAlgn="base"/>
            <a:endParaRPr lang="en-GB" sz="2000" b="1" dirty="0">
              <a:latin typeface="Footlight MT Light" pitchFamily="18" charset="0"/>
            </a:endParaRPr>
          </a:p>
          <a:p>
            <a:pPr algn="ctr">
              <a:defRPr/>
            </a:pPr>
            <a:r>
              <a:rPr lang="en-US" sz="2000" b="1" dirty="0">
                <a:latin typeface="Footlight MT Light" pitchFamily="18" charset="0"/>
              </a:rPr>
              <a:t>Director General</a:t>
            </a:r>
          </a:p>
          <a:p>
            <a:pPr algn="ctr">
              <a:buFont typeface="Arial" charset="0"/>
              <a:buNone/>
              <a:defRPr/>
            </a:pPr>
            <a:r>
              <a:rPr lang="en-US" sz="2000" b="1" dirty="0">
                <a:solidFill>
                  <a:srgbClr val="008000"/>
                </a:solidFill>
                <a:latin typeface="Footlight MT Light" pitchFamily="18" charset="0"/>
              </a:rPr>
              <a:t>INFRASTRUCTURE CONCESSION REGULATORY COMMISSION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1128015" y="2499359"/>
            <a:ext cx="9552431" cy="2322830"/>
            <a:chOff x="1128015" y="2499359"/>
            <a:chExt cx="9552431" cy="2322830"/>
          </a:xfrm>
        </p:grpSpPr>
        <p:sp>
          <p:nvSpPr>
            <p:cNvPr id="22" name="object 22"/>
            <p:cNvSpPr/>
            <p:nvPr/>
          </p:nvSpPr>
          <p:spPr>
            <a:xfrm>
              <a:off x="1128015" y="3536618"/>
              <a:ext cx="4754880" cy="91440"/>
            </a:xfrm>
            <a:custGeom>
              <a:avLst/>
              <a:gdLst/>
              <a:ahLst/>
              <a:cxnLst/>
              <a:rect l="l" t="t" r="r" b="b"/>
              <a:pathLst>
                <a:path w="4754880" h="91439">
                  <a:moveTo>
                    <a:pt x="475488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754880" y="91439"/>
                  </a:lnTo>
                  <a:lnTo>
                    <a:pt x="4754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896356" y="2499359"/>
              <a:ext cx="4784090" cy="2322830"/>
            </a:xfrm>
            <a:custGeom>
              <a:avLst/>
              <a:gdLst/>
              <a:ahLst/>
              <a:cxnLst/>
              <a:rect l="l" t="t" r="r" b="b"/>
              <a:pathLst>
                <a:path w="4784090" h="2322829">
                  <a:moveTo>
                    <a:pt x="4783823" y="0"/>
                  </a:moveTo>
                  <a:lnTo>
                    <a:pt x="4765548" y="0"/>
                  </a:lnTo>
                  <a:lnTo>
                    <a:pt x="4491228" y="0"/>
                  </a:lnTo>
                  <a:lnTo>
                    <a:pt x="0" y="0"/>
                  </a:lnTo>
                  <a:lnTo>
                    <a:pt x="0" y="265176"/>
                  </a:lnTo>
                  <a:lnTo>
                    <a:pt x="4491228" y="265176"/>
                  </a:lnTo>
                  <a:lnTo>
                    <a:pt x="4491228" y="2057400"/>
                  </a:lnTo>
                  <a:lnTo>
                    <a:pt x="16764" y="2057400"/>
                  </a:lnTo>
                  <a:lnTo>
                    <a:pt x="16764" y="2322576"/>
                  </a:lnTo>
                  <a:lnTo>
                    <a:pt x="4491228" y="2322576"/>
                  </a:lnTo>
                  <a:lnTo>
                    <a:pt x="4782312" y="2322576"/>
                  </a:lnTo>
                  <a:lnTo>
                    <a:pt x="4783823" y="2322576"/>
                  </a:lnTo>
                  <a:lnTo>
                    <a:pt x="47838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7835780-C721-3EE0-1F1E-B1C56BEF4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93" y="0"/>
            <a:ext cx="6356316" cy="6858000"/>
          </a:xfrm>
          <a:prstGeom prst="rect">
            <a:avLst/>
          </a:prstGeom>
        </p:spPr>
      </p:pic>
      <p:pic>
        <p:nvPicPr>
          <p:cNvPr id="27" name="Picture 26" descr="Unsolicited PPP Proposals (Privately ...">
            <a:extLst>
              <a:ext uri="{FF2B5EF4-FFF2-40B4-BE49-F238E27FC236}">
                <a16:creationId xmlns:a16="http://schemas.microsoft.com/office/drawing/2014/main" id="{48F54BEF-7026-A856-70C6-5340ADEEA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71" y="5636871"/>
            <a:ext cx="2905245" cy="103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9F2123-8DCC-36DF-F769-FC20FA495C98}"/>
              </a:ext>
            </a:extLst>
          </p:cNvPr>
          <p:cNvSpPr txBox="1"/>
          <p:nvPr/>
        </p:nvSpPr>
        <p:spPr>
          <a:xfrm>
            <a:off x="793115" y="975722"/>
            <a:ext cx="47840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Footlight MT Light" pitchFamily="18" charset="0"/>
              </a:rPr>
              <a:t>Legal and Regulatory Frameworks of PPPs</a:t>
            </a:r>
            <a:endParaRPr lang="en-US" sz="44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5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196"/>
            <a:ext cx="10515600" cy="121534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Footlight MT Light" pitchFamily="18" charset="0"/>
              </a:rPr>
              <a:t>LEGAL AND REGULATORY FRAMEWORKS OF PPP </a:t>
            </a:r>
            <a:endParaRPr lang="en-GB" sz="3200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5"/>
            <a:ext cx="10515600" cy="4903748"/>
          </a:xfrm>
        </p:spPr>
        <p:txBody>
          <a:bodyPr/>
          <a:lstStyle/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Legal and regulatory frameworks are essential for the successful implementation of PPPs.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It establishes the groundwork for collaboration, promotes transparency, and enhances accountability among stakeholders. </a:t>
            </a:r>
            <a:endParaRPr lang="en-GB" dirty="0">
              <a:latin typeface="Footlight MT Light" pitchFamily="18" charset="0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It addresses key components such as legislation, policy frameworks, regulatory bodies, and compliance mechanisms, governments can create an environment conducive to sustainable infrastructure development through PPPs.</a:t>
            </a:r>
            <a:endParaRPr lang="en-GB" dirty="0">
              <a:latin typeface="Footlight MT Ligh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9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665-217B-7E76-A7AB-694D2F97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19"/>
            <a:ext cx="10515600" cy="1088019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GB" sz="2800" b="1" dirty="0">
                <a:latin typeface="Footlight MT Light" pitchFamily="18" charset="0"/>
              </a:rPr>
            </a:br>
            <a:r>
              <a:rPr lang="en-GB" sz="2800" b="1" dirty="0">
                <a:latin typeface="Footlight MT Light" pitchFamily="18" charset="0"/>
              </a:rPr>
              <a:t>What are private sector players looking for in regulatory frameworks of PPP?</a:t>
            </a:r>
            <a:endParaRPr lang="en-GB" sz="2800" dirty="0">
              <a:latin typeface="Footlight MT Light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6183F-1310-7DDE-3229-E728D3A3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F70A55-09A1-CA25-300A-25F9EE95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342"/>
            <a:ext cx="10515600" cy="4961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6738" indent="-509588">
              <a:buFont typeface="Wingdings" pitchFamily="2" charset="2"/>
              <a:buChar char="q"/>
            </a:pPr>
            <a:r>
              <a:rPr lang="en-GB" sz="1800" dirty="0">
                <a:latin typeface="Footlight MT Light" pitchFamily="18" charset="0"/>
              </a:rPr>
              <a:t>Private sector players look for several key elements in the regulatory frameworks of PPPs to </a:t>
            </a:r>
            <a:r>
              <a:rPr lang="en-GB" sz="2000" dirty="0">
                <a:latin typeface="Footlight MT Light" pitchFamily="18" charset="0"/>
              </a:rPr>
              <a:t>ensure that their investments are secure, and yield expected returns with minimum level of risks. </a:t>
            </a:r>
          </a:p>
          <a:p>
            <a:pPr marL="566738" indent="-509588">
              <a:buFont typeface="Wingdings" pitchFamily="2" charset="2"/>
              <a:buChar char="q"/>
            </a:pPr>
            <a:r>
              <a:rPr lang="en-GB" sz="2000" dirty="0">
                <a:latin typeface="Footlight MT Light" pitchFamily="18" charset="0"/>
              </a:rPr>
              <a:t>These elements include: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Clarity and Stability of legal and regulatory structure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Risk Allocation: 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Transparency and Predictability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Dispute Resolution Mechanisms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Government Support and Guarantees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Flexibility and Adaptability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Accountability and Enforcement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Attractive Incentives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Environmental and Social Governance (ESG)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US" sz="1800" dirty="0">
                <a:latin typeface="Footlight MT Light" pitchFamily="18" charset="0"/>
              </a:rPr>
              <a:t>Public Sector Capacity</a:t>
            </a:r>
          </a:p>
        </p:txBody>
      </p:sp>
      <p:pic>
        <p:nvPicPr>
          <p:cNvPr id="7" name="Picture 6" descr="Unsolicited PPP Proposals (Privately ...">
            <a:extLst>
              <a:ext uri="{FF2B5EF4-FFF2-40B4-BE49-F238E27FC236}">
                <a16:creationId xmlns:a16="http://schemas.microsoft.com/office/drawing/2014/main" id="{4A5CA6DB-D575-E40C-01CD-F9030604B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" y="6185186"/>
            <a:ext cx="718356" cy="672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51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Autofit/>
          </a:bodyPr>
          <a:lstStyle/>
          <a:p>
            <a:pPr lvl="0" algn="ctr"/>
            <a:br>
              <a:rPr lang="en-GB" sz="2400" b="1" dirty="0">
                <a:latin typeface="Footlight MT Light" pitchFamily="18" charset="0"/>
              </a:rPr>
            </a:br>
            <a:r>
              <a:rPr lang="en-GB" sz="2400" b="1" dirty="0">
                <a:latin typeface="Footlight MT Light" pitchFamily="18" charset="0"/>
              </a:rPr>
              <a:t>What can be implemented to improve legal frameworks to increase attractiveness and mitigate risk in PPP? </a:t>
            </a:r>
            <a:endParaRPr lang="en-GB" sz="2400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663"/>
            <a:ext cx="10515600" cy="4834300"/>
          </a:xfrm>
        </p:spPr>
        <p:txBody>
          <a:bodyPr/>
          <a:lstStyle/>
          <a:p>
            <a:pPr marL="463550" indent="-463550">
              <a:buFont typeface="Wingdings" pitchFamily="2" charset="2"/>
              <a:buChar char="q"/>
            </a:pPr>
            <a:r>
              <a:rPr lang="en-GB" sz="2400" dirty="0">
                <a:latin typeface="Footlight MT Light" pitchFamily="18" charset="0"/>
              </a:rPr>
              <a:t>Improving legal frameworks to increase the attractiveness of PPP and mitigate risk for private sector players involves introducing reforms that enhance transparency, fairness, and predictability. 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GB" sz="2400" dirty="0">
                <a:latin typeface="Footlight MT Light" pitchFamily="18" charset="0"/>
              </a:rPr>
              <a:t>Some of the strategies that can be implemented to strengthen these frameworks include: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2400" dirty="0">
                <a:latin typeface="Footlight MT Light" pitchFamily="18" charset="0"/>
              </a:rPr>
              <a:t>Clear and Comprehensive PPP Legislation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2400" dirty="0">
                <a:latin typeface="Footlight MT Light" pitchFamily="18" charset="0"/>
              </a:rPr>
              <a:t>Institutional Framework and Governance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2400" dirty="0">
                <a:latin typeface="Footlight MT Light" pitchFamily="18" charset="0"/>
              </a:rPr>
              <a:t>Transparent and Competitive Procurement Processes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2400" dirty="0">
                <a:latin typeface="Footlight MT Light" pitchFamily="18" charset="0"/>
              </a:rPr>
              <a:t>Dispute Resolution Mechanisms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2400" dirty="0">
                <a:latin typeface="Footlight MT Light" pitchFamily="18" charset="0"/>
              </a:rPr>
              <a:t>Financial Incentives and Credit Enhancements</a:t>
            </a:r>
          </a:p>
          <a:p>
            <a:pPr marL="914400" indent="-450850">
              <a:buFont typeface="Wingdings" pitchFamily="2" charset="2"/>
              <a:buChar char="ü"/>
            </a:pPr>
            <a:r>
              <a:rPr lang="en-GB" sz="2400" dirty="0">
                <a:latin typeface="Footlight MT Light" pitchFamily="18" charset="0"/>
              </a:rPr>
              <a:t>Flexibility in Contractual Terms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7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367"/>
            <a:ext cx="10515600" cy="995423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GB" sz="2400" b="1" dirty="0"/>
            </a:br>
            <a:r>
              <a:rPr lang="en-GB" sz="2400" b="1" dirty="0"/>
              <a:t>What is being done from a government perspective to balance the need to attract private investment while safeguarding public interest?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4238"/>
            <a:ext cx="10515600" cy="5000263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Governments are implementing various strategies to attract private investment in infrastructure and services while ensuring the protection of public interests. 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Some key measures being taken from a government perspective include: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Clear Regulatory Frameworks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Balanced Risk Sharing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Transparency and Accountability Mechanisms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Performance-Based Contracts: Service and Performance Standards 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Public Consultation and Stakeholder Engagement 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Institutional Capacity Building 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Independent Oversight and Dispute Resolution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2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GB" sz="2700" b="1" dirty="0"/>
            </a:br>
            <a:r>
              <a:rPr lang="en-GB" sz="2700" b="1" dirty="0"/>
              <a:t>Current plans for Incorporating provisions for the adoption of efficient technologies and renewable energy usage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10515600" cy="4718553"/>
          </a:xfrm>
        </p:spPr>
        <p:txBody>
          <a:bodyPr>
            <a:normAutofit fontScale="92500" lnSpcReduction="20000"/>
          </a:bodyPr>
          <a:lstStyle/>
          <a:p>
            <a:pPr marL="862013" indent="-746125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Current plans for incorporating efficient technologies and renewable energy usage are multifaceted, involving legislative, financial, and collaborative strategies.</a:t>
            </a:r>
          </a:p>
          <a:p>
            <a:pPr marL="862013" indent="-746125">
              <a:buFont typeface="Wingdings" pitchFamily="2" charset="2"/>
              <a:buChar char="q"/>
            </a:pPr>
            <a:r>
              <a:rPr lang="en-US" dirty="0">
                <a:latin typeface="Footlight MT Light" pitchFamily="18" charset="0"/>
              </a:rPr>
              <a:t>Some current strategies and initiatives are: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Adoption of efficient technologies helps us to reduce manual processes, reduce time and effort required to complete a PPP approval process. 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At the ICRC, we are currently working out modalities to fully digitalize our operations. This would in no doubt reduce time to market, that is, from PPP project initiation to commencement. 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Nigeria is deploying – through PPP – massive renewable energy to reduce carbon footprints. 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dirty="0">
                <a:latin typeface="Footlight MT Light" pitchFamily="18" charset="0"/>
              </a:rPr>
              <a:t>Efforts are being done to develop PPP regulatory framework to cater for investors that are renewable energy friendly.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7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9032"/>
          </a:xfrm>
        </p:spPr>
        <p:txBody>
          <a:bodyPr>
            <a:normAutofit/>
          </a:bodyPr>
          <a:lstStyle/>
          <a:p>
            <a:pPr lvl="0" algn="ctr"/>
            <a:br>
              <a:rPr lang="en-GB" sz="2400" b="1" dirty="0"/>
            </a:br>
            <a:r>
              <a:rPr lang="en-GB" sz="2400" b="1" dirty="0"/>
              <a:t>The importance of transparency and accountability across both private and public sectors for project monitoring and stakeholder engagement.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284"/>
            <a:ext cx="10515600" cy="4942389"/>
          </a:xfrm>
        </p:spPr>
        <p:txBody>
          <a:bodyPr>
            <a:noAutofit/>
          </a:bodyPr>
          <a:lstStyle/>
          <a:p>
            <a:pPr marL="463550" indent="-463550">
              <a:buFont typeface="Wingdings" pitchFamily="2" charset="2"/>
              <a:buChar char="q"/>
            </a:pPr>
            <a:r>
              <a:rPr lang="en-US" sz="1800" dirty="0">
                <a:latin typeface="Footlight MT Light" pitchFamily="18" charset="0"/>
              </a:rPr>
              <a:t>Transparency and accountability are essential components for the effective monitoring of projects and stakeholder engagement in both the private and public sectors.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sz="1800" dirty="0">
                <a:latin typeface="Footlight MT Light" pitchFamily="18" charset="0"/>
              </a:rPr>
              <a:t>The following principles foster trust and collaboration between public and private sectors, and ensure that projects are executed effectively and sustainably.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Building Trust and Confidence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Enhancing Project Monitoring and Performance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Preventing Corruption and Mismanagement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Fostering Stakeholder Engagement and Participation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Promoting Fairness and Inclusivity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Ensuring Compliance with Legal and Ethical Standards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Facilitating Conflict Resolution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Promoting Long-Term Sustainability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Aligning Interests Between Public and Private Sectors</a:t>
            </a:r>
          </a:p>
          <a:p>
            <a:pPr marL="914400" lvl="0" indent="-450850">
              <a:buFont typeface="Wingdings" pitchFamily="2" charset="2"/>
              <a:buChar char="ü"/>
            </a:pPr>
            <a:r>
              <a:rPr lang="en-GB" sz="1800" dirty="0">
                <a:latin typeface="Footlight MT Light" pitchFamily="18" charset="0"/>
              </a:rPr>
              <a:t>Encouraging Investor Confidence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A23A-D705-4BFC-81E9-27412F9857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3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1357</TotalTime>
  <Words>598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Footlight MT Light</vt:lpstr>
      <vt:lpstr>Wingdings</vt:lpstr>
      <vt:lpstr>Office Theme</vt:lpstr>
      <vt:lpstr>PowerPoint Presentation</vt:lpstr>
      <vt:lpstr>LEGAL AND REGULATORY FRAMEWORKS OF PPP </vt:lpstr>
      <vt:lpstr> What are private sector players looking for in regulatory frameworks of PPP?</vt:lpstr>
      <vt:lpstr> What can be implemented to improve legal frameworks to increase attractiveness and mitigate risk in PPP? </vt:lpstr>
      <vt:lpstr> What is being done from a government perspective to balance the need to attract private investment while safeguarding public interest?</vt:lpstr>
      <vt:lpstr> Current plans for Incorporating provisions for the adoption of efficient technologies and renewable energy usage.</vt:lpstr>
      <vt:lpstr> The importance of transparency and accountability across both private and public sectors for project monitoring and stakeholder engagement.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Emma Sayers</cp:lastModifiedBy>
  <cp:revision>80</cp:revision>
  <dcterms:created xsi:type="dcterms:W3CDTF">2024-08-14T08:02:25Z</dcterms:created>
  <dcterms:modified xsi:type="dcterms:W3CDTF">2024-10-23T07:25:22Z</dcterms:modified>
</cp:coreProperties>
</file>